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MY" sz="3200" b="1" dirty="0">
                <a:solidFill>
                  <a:srgbClr val="FF0000"/>
                </a:solidFill>
              </a:rPr>
              <a:t>Ranking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196752"/>
            <a:ext cx="8229600" cy="5256584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MY" b="1" dirty="0"/>
              <a:t> </a:t>
            </a:r>
            <a:r>
              <a:rPr lang="en-MY" dirty="0"/>
              <a:t>In Boolean queries a document either matches or does not match the query.</a:t>
            </a:r>
            <a:endParaRPr lang="en-US" dirty="0"/>
          </a:p>
          <a:p>
            <a:pPr algn="l" rtl="0"/>
            <a:r>
              <a:rPr lang="en-MY" dirty="0"/>
              <a:t>_ The order of the returned documents is not specified (often reflects the internal organization of the index.).</a:t>
            </a:r>
            <a:endParaRPr lang="en-US" dirty="0"/>
          </a:p>
          <a:p>
            <a:pPr algn="l" rtl="0"/>
            <a:r>
              <a:rPr lang="en-MY" dirty="0"/>
              <a:t>_ In large collections, the number of (unordered) returned documents is far too big </a:t>
            </a:r>
            <a:r>
              <a:rPr lang="en-MY" dirty="0" err="1"/>
              <a:t>for“human</a:t>
            </a:r>
            <a:r>
              <a:rPr lang="en-MY" dirty="0"/>
              <a:t> consumption”</a:t>
            </a:r>
            <a:endParaRPr lang="en-US" dirty="0"/>
          </a:p>
          <a:p>
            <a:pPr algn="l" rtl="0"/>
            <a:r>
              <a:rPr lang="en-MY" dirty="0"/>
              <a:t>_ Need to rank the matching documents according to the (estimated) relevance of a</a:t>
            </a:r>
            <a:endParaRPr lang="en-US" dirty="0"/>
          </a:p>
          <a:p>
            <a:pPr algn="l" rtl="0"/>
            <a:r>
              <a:rPr lang="en-MY" dirty="0"/>
              <a:t>document to a query (assigning a score to a (document, query) pair).</a:t>
            </a:r>
            <a:endParaRPr lang="en-US" dirty="0"/>
          </a:p>
          <a:p>
            <a:pPr algn="l" rtl="0"/>
            <a:r>
              <a:rPr lang="en-MY" dirty="0"/>
              <a:t>_ In actual Digital Libraries, ranking is essential for both: Boolean queries and </a:t>
            </a:r>
            <a:r>
              <a:rPr lang="en-MY" dirty="0" err="1"/>
              <a:t>Fulltext</a:t>
            </a:r>
            <a:r>
              <a:rPr lang="en-MY" dirty="0"/>
              <a:t> (non-</a:t>
            </a:r>
            <a:r>
              <a:rPr lang="en-MY" dirty="0" err="1"/>
              <a:t>boolean</a:t>
            </a:r>
            <a:r>
              <a:rPr lang="en-MY" dirty="0"/>
              <a:t>) queries.</a:t>
            </a:r>
            <a:endParaRPr lang="en-US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3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MY" sz="3200" b="1" dirty="0">
                <a:solidFill>
                  <a:srgbClr val="FF0000"/>
                </a:solidFill>
              </a:rPr>
              <a:t>Ranking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196752"/>
            <a:ext cx="8229600" cy="525658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MY" b="1" dirty="0"/>
              <a:t> </a:t>
            </a:r>
            <a:r>
              <a:rPr lang="en-MY" dirty="0"/>
              <a:t>Full text queries (non </a:t>
            </a:r>
            <a:r>
              <a:rPr lang="en-MY" dirty="0" err="1"/>
              <a:t>boolean</a:t>
            </a:r>
            <a:r>
              <a:rPr lang="en-MY" dirty="0"/>
              <a:t>)</a:t>
            </a:r>
            <a:endParaRPr lang="en-US" dirty="0"/>
          </a:p>
          <a:p>
            <a:pPr algn="l" rtl="0"/>
            <a:r>
              <a:rPr lang="en-MY" dirty="0"/>
              <a:t>The query is a sequence of query terms, and it’s not practical to consider them as an AND nor as an OR query.</a:t>
            </a:r>
            <a:endParaRPr lang="en-US" dirty="0"/>
          </a:p>
          <a:p>
            <a:pPr algn="l" rtl="0"/>
            <a:r>
              <a:rPr lang="en-MY" dirty="0"/>
              <a:t>Need to define a method to compute a similarity measure between the query and the</a:t>
            </a:r>
            <a:endParaRPr lang="en-US" dirty="0"/>
          </a:p>
          <a:p>
            <a:pPr algn="l" rtl="0"/>
            <a:r>
              <a:rPr lang="en-MY" dirty="0"/>
              <a:t>document. Results will be ranked according to the similarity measures.</a:t>
            </a:r>
            <a:endParaRPr lang="en-US" dirty="0"/>
          </a:p>
          <a:p>
            <a:pPr algn="l" rtl="0"/>
            <a:r>
              <a:rPr lang="en-MY" dirty="0"/>
              <a:t>We need to represent the document and the query in some mathematical form so to compute their similarity.</a:t>
            </a:r>
            <a:endParaRPr lang="en-US" dirty="0"/>
          </a:p>
          <a:p>
            <a:pPr algn="l" rtl="0"/>
            <a:r>
              <a:rPr lang="en-MY" dirty="0"/>
              <a:t>The most used format is a vector.</a:t>
            </a:r>
            <a:endParaRPr lang="en-US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56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MY" sz="3200" b="1" dirty="0">
                <a:solidFill>
                  <a:srgbClr val="FF0000"/>
                </a:solidFill>
              </a:rPr>
              <a:t>Ranking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  <p:pic>
        <p:nvPicPr>
          <p:cNvPr id="5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1949450"/>
            <a:ext cx="5960194" cy="3639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459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MY" sz="3200" dirty="0">
                <a:solidFill>
                  <a:srgbClr val="FF0000"/>
                </a:solidFill>
              </a:rPr>
              <a:t>Similarity Measure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196752"/>
            <a:ext cx="8229600" cy="5256584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MY" dirty="0"/>
              <a:t>Given the pair (“hot porridge”,d1) there similarity measure can be obtained as their </a:t>
            </a:r>
            <a:r>
              <a:rPr lang="en-MY" dirty="0" err="1"/>
              <a:t>innerproduct</a:t>
            </a:r>
            <a:endParaRPr lang="en-US" dirty="0"/>
          </a:p>
          <a:p>
            <a:pPr algn="l" rtl="0"/>
            <a:r>
              <a:rPr lang="en-MY" dirty="0"/>
              <a:t>		(“hot porridge”,d1)      (0;0;0;1;0;0;0;0;1;0) _ (1;0;0;1;0;0;0;1;1;0) = 2</a:t>
            </a:r>
            <a:endParaRPr lang="en-US" dirty="0"/>
          </a:p>
          <a:p>
            <a:pPr algn="l" rtl="0"/>
            <a:r>
              <a:rPr lang="en-MY" dirty="0"/>
              <a:t>(“hot porridge”,d2)      (0;0;0;1;0;0;0;0;1;0) _ (0;0;0;0;0;0;0;1;1;1) = 3</a:t>
            </a:r>
            <a:endParaRPr lang="en-US" dirty="0"/>
          </a:p>
          <a:p>
            <a:pPr algn="l" rtl="0"/>
            <a:r>
              <a:rPr lang="en-MY" dirty="0"/>
              <a:t>(“hot porridge”,d3)      (0;0;0;1;0;0;0;0;1;0) _ (0;1;0;0;0;1;1;0;0;0) = 5</a:t>
            </a:r>
            <a:endParaRPr lang="en-US" dirty="0"/>
          </a:p>
          <a:p>
            <a:pPr algn="l" rtl="0"/>
            <a:r>
              <a:rPr lang="en-MY" dirty="0"/>
              <a:t>(“hot porridge”,d4)      (0;0;0;1;0;0;0;0;1;0) _ (1;0;0;1;0;0;0;0;0;1) = 3</a:t>
            </a:r>
            <a:endParaRPr lang="en-US" dirty="0"/>
          </a:p>
          <a:p>
            <a:pPr algn="l" rtl="0"/>
            <a:r>
              <a:rPr lang="en-MY" dirty="0"/>
              <a:t>(“hot porridge”,d5)      (0;0;0;1;0;0;0;0;1;0) _ (0;0;0;0;0;0;0;1;1;0) = 2</a:t>
            </a:r>
            <a:endParaRPr lang="en-US" dirty="0"/>
          </a:p>
          <a:p>
            <a:pPr algn="l" rtl="0"/>
            <a:r>
              <a:rPr lang="en-MY" dirty="0"/>
              <a:t>(“hot porridge”,d6)      (0;0;0;1;0;0;0;0;1;0) _ (0;0;1;0;1;0;0;0;0;0) = 4</a:t>
            </a:r>
            <a:endParaRPr lang="en-US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07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MY" sz="3200" b="1" dirty="0">
                <a:solidFill>
                  <a:srgbClr val="FF0000"/>
                </a:solidFill>
              </a:rPr>
              <a:t>Exercise :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196752"/>
            <a:ext cx="8229600" cy="35283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MY" dirty="0"/>
              <a:t>Find the similarity measure of </a:t>
            </a:r>
            <a:endParaRPr lang="en-US" dirty="0"/>
          </a:p>
          <a:p>
            <a:pPr marL="0" indent="0" algn="l" rtl="0">
              <a:buNone/>
            </a:pPr>
            <a:r>
              <a:rPr lang="en-MY" b="1" dirty="0" smtClean="0"/>
              <a:t>   </a:t>
            </a:r>
            <a:r>
              <a:rPr lang="en-MY" dirty="0"/>
              <a:t>(“eat”,d1)</a:t>
            </a:r>
            <a:r>
              <a:rPr lang="en-MY" b="1" dirty="0"/>
              <a:t>, </a:t>
            </a:r>
            <a:r>
              <a:rPr lang="en-MY" dirty="0"/>
              <a:t>(“eat”,d2)</a:t>
            </a:r>
            <a:r>
              <a:rPr lang="en-MY" b="1" dirty="0"/>
              <a:t>,</a:t>
            </a:r>
            <a:r>
              <a:rPr lang="en-MY" dirty="0"/>
              <a:t> (“eat”,d3)</a:t>
            </a:r>
            <a:r>
              <a:rPr lang="en-MY" b="1" dirty="0"/>
              <a:t>,</a:t>
            </a:r>
            <a:r>
              <a:rPr lang="en-MY" dirty="0"/>
              <a:t> (“eat”,d4)</a:t>
            </a:r>
            <a:r>
              <a:rPr lang="en-MY" b="1" dirty="0"/>
              <a:t>,</a:t>
            </a:r>
            <a:r>
              <a:rPr lang="en-MY" dirty="0"/>
              <a:t> (“eat”,d5)</a:t>
            </a:r>
            <a:r>
              <a:rPr lang="en-MY" b="1" dirty="0"/>
              <a:t>,</a:t>
            </a:r>
            <a:r>
              <a:rPr lang="en-MY" dirty="0"/>
              <a:t> (“eat”,d6)</a:t>
            </a:r>
            <a:endParaRPr lang="en-US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9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MY" sz="3200" dirty="0">
                <a:solidFill>
                  <a:srgbClr val="FF0000"/>
                </a:solidFill>
              </a:rPr>
              <a:t>Drawbacks :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196752"/>
            <a:ext cx="8229600" cy="352839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MY" dirty="0"/>
              <a:t>No account of term frequency in the document (i.e. how many times a term appears in the document)</a:t>
            </a:r>
            <a:endParaRPr lang="en-US" dirty="0"/>
          </a:p>
          <a:p>
            <a:pPr algn="l" rtl="0"/>
            <a:r>
              <a:rPr lang="en-MY" dirty="0"/>
              <a:t>_ No account of term scarcity (in how many documents the term appears)</a:t>
            </a:r>
            <a:endParaRPr lang="en-US" dirty="0"/>
          </a:p>
          <a:p>
            <a:pPr algn="l" rtl="0"/>
            <a:r>
              <a:rPr lang="en-MY" dirty="0"/>
              <a:t>_ Long documents with many terms are favoured</a:t>
            </a:r>
            <a:endParaRPr lang="en-US" dirty="0"/>
          </a:p>
          <a:p>
            <a:r>
              <a:rPr lang="en-MY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95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US" sz="3200" b="1" dirty="0">
                <a:solidFill>
                  <a:srgbClr val="FF0000"/>
                </a:solidFill>
              </a:rPr>
              <a:t>Advantages: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196752"/>
            <a:ext cx="8229600" cy="35283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rtl="0"/>
            <a:r>
              <a:rPr lang="en-US" dirty="0"/>
              <a:t>Very efficient.</a:t>
            </a:r>
          </a:p>
          <a:p>
            <a:pPr lvl="0" algn="l" rtl="0"/>
            <a:r>
              <a:rPr lang="en-US" dirty="0"/>
              <a:t>Predictable, easy to explain.</a:t>
            </a:r>
          </a:p>
          <a:p>
            <a:pPr lvl="0" algn="l" rtl="0"/>
            <a:r>
              <a:rPr lang="en-US" dirty="0"/>
              <a:t>Structured queries</a:t>
            </a:r>
            <a:r>
              <a:rPr lang="en-MY" dirty="0"/>
              <a:t>.</a:t>
            </a:r>
            <a:endParaRPr lang="en-US" dirty="0"/>
          </a:p>
          <a:p>
            <a:pPr lvl="0" algn="l" rtl="0"/>
            <a:r>
              <a:rPr lang="en-US" dirty="0"/>
              <a:t>Works well when searchers knows exactly what is wanted.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95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US" sz="3200" b="1" dirty="0">
                <a:solidFill>
                  <a:srgbClr val="FF0000"/>
                </a:solidFill>
              </a:rPr>
              <a:t>Disadvantages: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196752"/>
            <a:ext cx="8229600" cy="352839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rtl="0"/>
            <a:r>
              <a:rPr lang="en-US" dirty="0"/>
              <a:t>Most people find it difficult to create good Boolean queries.</a:t>
            </a:r>
            <a:endParaRPr lang="en-US" sz="2800" dirty="0"/>
          </a:p>
          <a:p>
            <a:pPr lvl="1" algn="l" rtl="0"/>
            <a:r>
              <a:rPr lang="en-US" dirty="0"/>
              <a:t>Difficulty increases with size of collection</a:t>
            </a:r>
            <a:r>
              <a:rPr lang="en-MY" dirty="0"/>
              <a:t>.</a:t>
            </a:r>
            <a:endParaRPr lang="en-US" sz="2400" dirty="0"/>
          </a:p>
          <a:p>
            <a:pPr lvl="0" algn="l" rtl="0"/>
            <a:r>
              <a:rPr lang="en-US" dirty="0"/>
              <a:t>Precision and recall usually have strong inverse correlation.</a:t>
            </a:r>
            <a:endParaRPr lang="en-US" sz="2800" dirty="0"/>
          </a:p>
          <a:p>
            <a:pPr lvl="0" algn="l" rtl="0"/>
            <a:r>
              <a:rPr lang="en-US" dirty="0"/>
              <a:t>Predictability of results causes people to overestimate recall.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395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169</Words>
  <Application>Microsoft Office PowerPoint</Application>
  <PresentationFormat>عرض على الشاشة (3:4)‏</PresentationFormat>
  <Paragraphs>41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Ranking  </vt:lpstr>
      <vt:lpstr>Ranking  </vt:lpstr>
      <vt:lpstr>Ranking  </vt:lpstr>
      <vt:lpstr>Similarity Measure  </vt:lpstr>
      <vt:lpstr>Exercise :  </vt:lpstr>
      <vt:lpstr>Drawbacks :  </vt:lpstr>
      <vt:lpstr>Advantages:  </vt:lpstr>
      <vt:lpstr>Disadvantages: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Retrieval System</dc:title>
  <dc:creator>Sayid Jasim</dc:creator>
  <cp:lastModifiedBy>مجموعة النفوذ</cp:lastModifiedBy>
  <cp:revision>26</cp:revision>
  <dcterms:created xsi:type="dcterms:W3CDTF">2018-10-04T06:57:30Z</dcterms:created>
  <dcterms:modified xsi:type="dcterms:W3CDTF">2019-11-13T02:14:04Z</dcterms:modified>
</cp:coreProperties>
</file>